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sldIdLst>
    <p:sldId id="260" r:id="rId2"/>
    <p:sldId id="333" r:id="rId3"/>
    <p:sldId id="261" r:id="rId4"/>
    <p:sldId id="307" r:id="rId5"/>
    <p:sldId id="309" r:id="rId6"/>
    <p:sldId id="310" r:id="rId7"/>
    <p:sldId id="324" r:id="rId8"/>
    <p:sldId id="329" r:id="rId9"/>
    <p:sldId id="334" r:id="rId10"/>
    <p:sldId id="335" r:id="rId11"/>
    <p:sldId id="332" r:id="rId12"/>
    <p:sldId id="276" r:id="rId13"/>
    <p:sldId id="288" r:id="rId14"/>
    <p:sldId id="281" r:id="rId15"/>
    <p:sldId id="280" r:id="rId16"/>
    <p:sldId id="331" r:id="rId17"/>
    <p:sldId id="284" r:id="rId18"/>
    <p:sldId id="290" r:id="rId19"/>
    <p:sldId id="303" r:id="rId20"/>
    <p:sldId id="325" r:id="rId21"/>
    <p:sldId id="323" r:id="rId2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242"/>
    <a:srgbClr val="FF9900"/>
    <a:srgbClr val="0000FF"/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3E36B48-01F7-4EDC-8A85-1DDD6DAD1989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CB35ECC-60B5-468E-93D4-71C4DED80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252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04149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765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147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954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5ECC-60B5-468E-93D4-71C4DED80D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9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8793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14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9667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151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142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123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072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0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6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1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9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4FA4-0B67-4F2C-98C7-18E4A1FB37E5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7AC9-C41E-4476-B38A-847AAF4A7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0.jpeg"/><Relationship Id="rId7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82;&#1091;&#1082;&#1091;&#1096;&#1082;&#1072;1.m4a" TargetMode="External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3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74;&#1086;&#1088;&#1086;&#1073;&#1077;&#1081;1.m4a" TargetMode="External"/><Relationship Id="rId21" Type="http://schemas.openxmlformats.org/officeDocument/2006/relationships/image" Target="../media/image37.png"/><Relationship Id="rId7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82;&#1091;&#1082;&#1091;&#1096;&#1082;&#1072;1.m4a" TargetMode="External"/><Relationship Id="rId12" Type="http://schemas.openxmlformats.org/officeDocument/2006/relationships/image" Target="../media/image32.jpeg"/><Relationship Id="rId17" Type="http://schemas.openxmlformats.org/officeDocument/2006/relationships/image" Target="../media/image17.png"/><Relationship Id="rId2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74;&#1086;&#1088;&#1086;&#1085;&#1072;1.m4a" TargetMode="External"/><Relationship Id="rId16" Type="http://schemas.openxmlformats.org/officeDocument/2006/relationships/slide" Target="slide20.xml"/><Relationship Id="rId20" Type="http://schemas.openxmlformats.org/officeDocument/2006/relationships/image" Target="../media/image36.png"/><Relationship Id="rId1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74;&#1086;&#1088;&#1086;&#1085;&#1072;1.m4a" TargetMode="External"/><Relationship Id="rId6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75;&#1086;&#1083;&#1091;&#1073;&#1100;.mp3" TargetMode="External"/><Relationship Id="rId11" Type="http://schemas.openxmlformats.org/officeDocument/2006/relationships/image" Target="../media/image14.png"/><Relationship Id="rId5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75;&#1086;&#1083;&#1091;&#1073;&#1100;.mp3" TargetMode="External"/><Relationship Id="rId15" Type="http://schemas.openxmlformats.org/officeDocument/2006/relationships/slide" Target="slide4.xml"/><Relationship Id="rId23" Type="http://schemas.openxmlformats.org/officeDocument/2006/relationships/image" Target="../media/image3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8.png"/><Relationship Id="rId4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74;&#1086;&#1088;&#1086;&#1073;&#1077;&#1081;1.m4a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4.jpeg"/><Relationship Id="rId2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0.png"/><Relationship Id="rId7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42.png"/><Relationship Id="rId10" Type="http://schemas.openxmlformats.org/officeDocument/2006/relationships/slide" Target="slide3.xml"/><Relationship Id="rId4" Type="http://schemas.openxmlformats.org/officeDocument/2006/relationships/image" Target="../media/image41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7.png"/><Relationship Id="rId2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92;&#1080;&#1079;&#1084;&#1080;&#1085;&#1091;&#1090;&#1082;&#1072;%20&#1074;&#1077;&#1089;&#1105;&#1083;&#1072;&#1103;%20&#1079;&#1072;&#1088;&#1103;&#1076;&#1082;&#1072;.mp3" TargetMode="External"/><Relationship Id="rId1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92;&#1080;&#1079;&#1084;&#1080;&#1085;&#1091;&#1090;&#1082;&#1072;%20&#1074;&#1077;&#1089;&#1105;&#1083;&#1072;&#1103;%20&#1079;&#1072;&#1088;&#1103;&#1076;&#1082;&#1072;.mp3" TargetMode="External"/><Relationship Id="rId6" Type="http://schemas.openxmlformats.org/officeDocument/2006/relationships/image" Target="../media/image44.gif"/><Relationship Id="rId11" Type="http://schemas.openxmlformats.org/officeDocument/2006/relationships/image" Target="../media/image17.png"/><Relationship Id="rId5" Type="http://schemas.openxmlformats.org/officeDocument/2006/relationships/image" Target="../media/image43.png"/><Relationship Id="rId10" Type="http://schemas.openxmlformats.org/officeDocument/2006/relationships/slide" Target="slide20.xml"/><Relationship Id="rId4" Type="http://schemas.openxmlformats.org/officeDocument/2006/relationships/notesSlide" Target="../notesSlides/notesSlide5.xml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7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48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0.jpeg"/><Relationship Id="rId7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49.gif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4.jpe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6.gif"/><Relationship Id="rId10" Type="http://schemas.openxmlformats.org/officeDocument/2006/relationships/image" Target="../media/image14.png"/><Relationship Id="rId4" Type="http://schemas.openxmlformats.org/officeDocument/2006/relationships/image" Target="../media/image55.gif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8.png"/><Relationship Id="rId3" Type="http://schemas.openxmlformats.org/officeDocument/2006/relationships/image" Target="../media/image55.gif"/><Relationship Id="rId7" Type="http://schemas.openxmlformats.org/officeDocument/2006/relationships/image" Target="../media/image6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17.png"/><Relationship Id="rId5" Type="http://schemas.openxmlformats.org/officeDocument/2006/relationships/image" Target="../media/image58.png"/><Relationship Id="rId10" Type="http://schemas.openxmlformats.org/officeDocument/2006/relationships/slide" Target="slide20.xml"/><Relationship Id="rId4" Type="http://schemas.openxmlformats.org/officeDocument/2006/relationships/image" Target="../media/image57.jpe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63.jpe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92;&#1080;&#1079;&#1084;&#1080;&#1085;&#1091;&#1090;&#1082;&#1072;%20&#1074;&#1077;&#1089;&#1105;&#1083;&#1072;&#1103;%20&#1079;&#1072;&#1088;&#1103;&#1076;&#1082;&#1072;.mp3" TargetMode="External"/><Relationship Id="rId1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92;&#1080;&#1079;&#1084;&#1080;&#1085;&#1091;&#1090;&#1082;&#1072;%20&#1074;&#1077;&#1089;&#1105;&#1083;&#1072;&#1103;%20&#1079;&#1072;&#1088;&#1103;&#1076;&#1082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slide" Target="slide20.xml"/><Relationship Id="rId10" Type="http://schemas.openxmlformats.org/officeDocument/2006/relationships/image" Target="../media/image71.gif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92;&#1072;&#1085;&#1092;&#1072;&#1088;&#1099;1.m4a" TargetMode="External"/><Relationship Id="rId1" Type="http://schemas.microsoft.com/office/2007/relationships/media" Target="file:///C:\Users\User\Desktop\&#1063;&#1077;&#1088;&#1074;&#1103;&#1082;&#1086;&#1074;&#1072;%20&#1058;.%20&#1042;.%20&#1050;&#1086;&#1085;&#1082;&#1091;&#1088;&#1089;&#1085;&#1099;&#1077;%20&#1084;&#1072;&#1090;&#1077;&#1088;&#1080;&#1072;&#1083;&#1099;2\&#1055;&#1088;&#1077;&#1079;&#1077;&#1085;&#1090;&#1072;&#1094;&#1080;&#1103;%20&#1082;%20&#1082;&#1086;&#1085;&#1089;&#1087;&#1077;&#1082;&#1090;&#1091;\&#1092;&#1072;&#1085;&#1092;&#1072;&#1088;&#1099;1.m4a" TargetMode="Externa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image" Target="../media/image8.png"/><Relationship Id="rId4" Type="http://schemas.openxmlformats.org/officeDocument/2006/relationships/slide" Target="slide9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4.xm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" Target="slide20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4.xml"/><Relationship Id="rId4" Type="http://schemas.openxmlformats.org/officeDocument/2006/relationships/image" Target="../media/image16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slide" Target="slide20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8.png"/><Relationship Id="rId5" Type="http://schemas.openxmlformats.org/officeDocument/2006/relationships/image" Target="../media/image24.jpeg"/><Relationship Id="rId10" Type="http://schemas.openxmlformats.org/officeDocument/2006/relationships/slide" Target="slide3.xml"/><Relationship Id="rId4" Type="http://schemas.openxmlformats.org/officeDocument/2006/relationships/image" Target="../media/image2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7.jpeg"/><Relationship Id="rId7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28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6794" y="2000765"/>
            <a:ext cx="10158413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38" dirty="0" smtClean="0">
                <a:ln w="11430"/>
                <a:solidFill>
                  <a:srgbClr val="FF0000"/>
                </a:solidFill>
                <a:latin typeface="Candara" panose="020E0502030303020204" pitchFamily="34" charset="0"/>
                <a:cs typeface="Times New Roman" pitchFamily="18" charset="0"/>
              </a:rPr>
              <a:t>Интерактивная викторина для детей старшего дошкольного возраста</a:t>
            </a:r>
            <a:endParaRPr lang="ru-RU" sz="3600" b="1" spc="38" dirty="0">
              <a:ln w="11430"/>
              <a:solidFill>
                <a:srgbClr val="FF0000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ctr"/>
            <a:r>
              <a:rPr lang="ru-RU" sz="4800" b="1" spc="38" dirty="0">
                <a:ln w="11430"/>
                <a:solidFill>
                  <a:srgbClr val="007033"/>
                </a:solidFill>
                <a:latin typeface="Candara" panose="020E0502030303020204" pitchFamily="34" charset="0"/>
                <a:cs typeface="Times New Roman" pitchFamily="18" charset="0"/>
              </a:rPr>
              <a:t>«Знатоки родной природы»</a:t>
            </a:r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501" y="5038822"/>
            <a:ext cx="1009380" cy="8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бел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18" y="4759908"/>
            <a:ext cx="1367513" cy="13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4" y="4759908"/>
            <a:ext cx="12151466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02507" y="4572918"/>
            <a:ext cx="5386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ndara" panose="020E0502030303020204" pitchFamily="34" charset="0"/>
              </a:rPr>
              <a:t>Подготовила:  </a:t>
            </a:r>
          </a:p>
          <a:p>
            <a:pPr algn="ctr"/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ndara" panose="020E0502030303020204" pitchFamily="34" charset="0"/>
              </a:rPr>
              <a:t>учитель - логопед </a:t>
            </a:r>
          </a:p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ndara" panose="020E0502030303020204" pitchFamily="34" charset="0"/>
              </a:rPr>
              <a:t>Попова Юлия Александровна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Прямоугольник 16">
            <a:hlinkClick r:id="" action="ppaction://hlinkshowjump?jump=endshow"/>
          </p:cNvPr>
          <p:cNvSpPr/>
          <p:nvPr/>
        </p:nvSpPr>
        <p:spPr>
          <a:xfrm>
            <a:off x="10907674" y="0"/>
            <a:ext cx="12843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174811" y="0"/>
            <a:ext cx="1489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ССЫЛКИ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28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3727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00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99412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грач картинки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139" y="2124993"/>
            <a:ext cx="2886074" cy="238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2" y="2288211"/>
            <a:ext cx="2962883" cy="20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324" y="2124993"/>
            <a:ext cx="2627313" cy="26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  <p:pic>
        <p:nvPicPr>
          <p:cNvPr id="1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32" y="5384823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4389" y="513748"/>
            <a:ext cx="14287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Птицы</a:t>
            </a:r>
            <a:endParaRPr lang="ru-RU" sz="3200" b="1" dirty="0">
              <a:ln w="0"/>
              <a:solidFill>
                <a:srgbClr val="0066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Shape 4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53049" y="246356"/>
            <a:ext cx="1485899" cy="3941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Похожее изображение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18433" y="947383"/>
            <a:ext cx="5155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Назовите зимующую птицу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236697" y="1838987"/>
            <a:ext cx="252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59043" y="1838987"/>
            <a:ext cx="252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3650" y="1838987"/>
            <a:ext cx="252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63909" y="4759707"/>
            <a:ext cx="1713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Кукушка кукует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79574" y="1036601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У</a:t>
            </a:r>
            <a:r>
              <a:rPr lang="ru-RU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гадай, чей голосок </a:t>
            </a:r>
            <a:r>
              <a:rPr lang="ru-RU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?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32" y="5384823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livingthings.narod.ru/Clt/Ani/Cho/Ave/Cuc/cuc009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877" y="2241378"/>
            <a:ext cx="2013142" cy="17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артинка ворона на прозрачном фоне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8004" y="2241378"/>
            <a:ext cx="2182077" cy="16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71649" y="4759706"/>
            <a:ext cx="17666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Ворона каркает</a:t>
            </a:r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514" y="2271411"/>
            <a:ext cx="2110626" cy="16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555651" y="4759705"/>
            <a:ext cx="20445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Воробей чирикает</a:t>
            </a:r>
            <a:r>
              <a:rPr lang="ru-RU" sz="2800" i="1" dirty="0" smtClean="0">
                <a:latin typeface="Georgia" pitchFamily="18" charset="0"/>
              </a:rPr>
              <a:t> 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25" name="AutoShape 4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353049" y="246356"/>
            <a:ext cx="1485899" cy="3941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Похожее изображение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4389" y="513748"/>
            <a:ext cx="14287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Птицы</a:t>
            </a:r>
            <a:endParaRPr lang="ru-RU" sz="3200" b="1" dirty="0">
              <a:ln w="0"/>
              <a:solidFill>
                <a:srgbClr val="0066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7246" y="1838987"/>
            <a:ext cx="252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и по запросу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33338" y="2208409"/>
            <a:ext cx="2268086" cy="17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350729" y="4759705"/>
            <a:ext cx="20882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Голубь воркует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5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  <p:pic>
        <p:nvPicPr>
          <p:cNvPr id="36" name="ворона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3872753" y="6033248"/>
            <a:ext cx="304800" cy="304800"/>
          </a:xfrm>
          <a:prstGeom prst="rect">
            <a:avLst/>
          </a:prstGeom>
        </p:spPr>
      </p:pic>
      <p:pic>
        <p:nvPicPr>
          <p:cNvPr id="37" name="воробей1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494929" y="6033247"/>
            <a:ext cx="304800" cy="304800"/>
          </a:xfrm>
          <a:prstGeom prst="rect">
            <a:avLst/>
          </a:prstGeom>
        </p:spPr>
      </p:pic>
      <p:pic>
        <p:nvPicPr>
          <p:cNvPr id="31" name="голубь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9493623" y="6033247"/>
            <a:ext cx="304800" cy="304800"/>
          </a:xfrm>
          <a:prstGeom prst="rect">
            <a:avLst/>
          </a:prstGeom>
        </p:spPr>
      </p:pic>
      <p:pic>
        <p:nvPicPr>
          <p:cNvPr id="32" name="кукушка1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255494" y="61273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764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97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2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8" grpId="0"/>
      <p:bldP spid="17" grpId="0"/>
      <p:bldP spid="21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185872" y="2139627"/>
            <a:ext cx="288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93733" y="6343175"/>
            <a:ext cx="2437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itchFamily="18" charset="0"/>
              </a:rPr>
              <a:t>	1</a:t>
            </a:r>
            <a:endParaRPr lang="ru-RU" sz="1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0768" y="839723"/>
            <a:ext cx="611046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Какое гнездо займёт </a:t>
            </a:r>
            <a:endParaRPr lang="ru-RU" sz="3200" b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Ласточка? Грач? 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601" y="2641342"/>
            <a:ext cx="2951417" cy="20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656000" y="2116029"/>
            <a:ext cx="288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18170" y="2116029"/>
            <a:ext cx="2880000" cy="252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54359" y="5133554"/>
            <a:ext cx="1343025" cy="23416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15039" y="5095483"/>
            <a:ext cx="900000" cy="2481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098170" y="5095483"/>
            <a:ext cx="900000" cy="2481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08170" y="5102048"/>
            <a:ext cx="900000" cy="2481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98619" y="5133554"/>
            <a:ext cx="1008000" cy="2481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88757" y="5133554"/>
            <a:ext cx="1008000" cy="2481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465" y="2747998"/>
            <a:ext cx="2951417" cy="20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44" y="2737620"/>
            <a:ext cx="2951417" cy="20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mg-fotki.yandex.ru/get/9816/16969765.1ee/0_8c0ae_d4d893ef_M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744" y="528413"/>
            <a:ext cx="1774705" cy="204584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8009" y="52576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90308" y="53436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24990" y="53436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4" name="Picture 6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8170" y="288462"/>
            <a:ext cx="2466535" cy="17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4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Похожее изображение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Елена\Pictures\klip_249_божьи коровки_adr\1 (10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7504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324 L 0.64037 0.236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61563 0.1972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79575" y="720047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Весёлая зарядка </a:t>
            </a:r>
            <a:endParaRPr lang="ru-RU" sz="8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374" y="2415135"/>
            <a:ext cx="2875778" cy="31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а белка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390" y="2163710"/>
            <a:ext cx="1950905" cy="32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280" y="2490994"/>
            <a:ext cx="2520927" cy="31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а зайчика для дете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28" y="2490994"/>
            <a:ext cx="2247870" cy="31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Похожее изображение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физминутка весёлая заря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47163" y="5759823"/>
            <a:ext cx="537883" cy="537883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7" name="Picture 4" descr="C:\Users\Елена\Pictures\klip_249_божьи коровки_adr\1 (10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0925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8116956" y="1833696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66000" y="1835752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3402" y="1833696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79575" y="98352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6600"/>
                </a:solidFill>
                <a:latin typeface="Candara" panose="020E0502030303020204" pitchFamily="34" charset="0"/>
              </a:rPr>
              <a:t>Назовите </a:t>
            </a: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лесные первоцветы</a:t>
            </a:r>
            <a:endParaRPr lang="ru-RU" sz="3200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13" name="Picture 2" descr="Картинки по запросу картинка мать-и-мачех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8" y="1992839"/>
            <a:ext cx="2019747" cy="25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682" y="1954153"/>
            <a:ext cx="2544636" cy="25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795892" y="4977995"/>
            <a:ext cx="2600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Подснежник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243292" y="4977995"/>
            <a:ext cx="2686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ать-и-мачеха  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4389" y="513748"/>
            <a:ext cx="14287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00FF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Цветы</a:t>
            </a:r>
            <a:endParaRPr lang="ru-RU" sz="3200" b="1" dirty="0">
              <a:ln w="0"/>
              <a:solidFill>
                <a:srgbClr val="0000FF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Картинки по запросу картинка мак для дете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370" y="1954153"/>
            <a:ext cx="1751171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0301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05423" y="1778357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76811" y="937760"/>
            <a:ext cx="7112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6600"/>
                </a:solidFill>
                <a:latin typeface="Candara" panose="020E0502030303020204" pitchFamily="34" charset="0"/>
              </a:rPr>
              <a:t>Назовите </a:t>
            </a: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садовые первоцветы</a:t>
            </a:r>
            <a:endParaRPr lang="ru-RU" sz="3200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26577" y="1778357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66000" y="1781286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Картинки по запросу картинка роз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680" y="1868992"/>
            <a:ext cx="1818656" cy="26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085" y="1979022"/>
            <a:ext cx="1796984" cy="23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550" y="1860375"/>
            <a:ext cx="1585913" cy="26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79572" y="4840323"/>
            <a:ext cx="1794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Тюльпан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594373" y="4840322"/>
            <a:ext cx="1924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Нарциссы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AutoShape 4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Похожее изображение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4389" y="513748"/>
            <a:ext cx="14287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00FF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Цветы</a:t>
            </a:r>
            <a:endParaRPr lang="ru-RU" sz="3200" b="1" dirty="0">
              <a:ln w="0"/>
              <a:solidFill>
                <a:srgbClr val="0000FF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339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023202" y="1642127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84122" y="4672512"/>
            <a:ext cx="3007156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6000" dirty="0" smtClean="0">
                <a:latin typeface="Georgia" pitchFamily="18" charset="0"/>
              </a:rPr>
              <a:t>Р О З А</a:t>
            </a:r>
          </a:p>
          <a:p>
            <a:pPr>
              <a:spcBef>
                <a:spcPct val="20000"/>
              </a:spcBef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78346" y="709500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Сколько звуков в слове ?</a:t>
            </a:r>
            <a:endParaRPr lang="ru-RU" sz="3200" b="1" i="1" dirty="0"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5328" y="1642127"/>
            <a:ext cx="3060000" cy="288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Картинки по запросу картинка роз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384" y="1657162"/>
            <a:ext cx="1818656" cy="26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7037" y="4796670"/>
            <a:ext cx="504056" cy="50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64218" y="4803810"/>
            <a:ext cx="504056" cy="50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8579" y="4803810"/>
            <a:ext cx="504056" cy="50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71398" y="4803810"/>
            <a:ext cx="504056" cy="50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Картинки по запросу картинка мак для дет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616" y="1798633"/>
            <a:ext cx="1751171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57126" y="5300670"/>
            <a:ext cx="23921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6000" dirty="0" smtClean="0">
                <a:solidFill>
                  <a:prstClr val="black"/>
                </a:solidFill>
                <a:latin typeface="Georgia" pitchFamily="18" charset="0"/>
              </a:rPr>
              <a:t>М А К</a:t>
            </a:r>
            <a:endParaRPr lang="ru-RU" sz="6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01172" y="4796670"/>
            <a:ext cx="504056" cy="50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113871" y="4803810"/>
            <a:ext cx="504056" cy="50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88473" y="4796670"/>
            <a:ext cx="504056" cy="50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4389" y="513748"/>
            <a:ext cx="14287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00FF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Цветы</a:t>
            </a:r>
            <a:endParaRPr lang="ru-RU" sz="3200" b="1" dirty="0">
              <a:ln w="0"/>
              <a:solidFill>
                <a:srgbClr val="0000FF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2977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13" grpId="0" animBg="1"/>
      <p:bldP spid="16" grpId="0" animBg="1"/>
      <p:bldP spid="17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3727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20987" y="4519237"/>
            <a:ext cx="1503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Медведь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8661" y="1023379"/>
            <a:ext cx="107727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6600"/>
                </a:solidFill>
                <a:latin typeface="Candara" panose="020E0502030303020204" pitchFamily="34" charset="0"/>
              </a:rPr>
              <a:t>Назовите животных, которые весной </a:t>
            </a: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просыпаются </a:t>
            </a:r>
            <a:r>
              <a:rPr lang="ru-RU" sz="3200" b="1" dirty="0">
                <a:solidFill>
                  <a:srgbClr val="006600"/>
                </a:solidFill>
                <a:latin typeface="Candara" panose="020E0502030303020204" pitchFamily="34" charset="0"/>
              </a:rPr>
              <a:t>от зимней спячки?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68341" y="2172412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99412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Картинки по запросу картинка ёж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822" y="2649859"/>
            <a:ext cx="2923038" cy="18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медведь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2" r="3508"/>
          <a:stretch/>
        </p:blipFill>
        <p:spPr bwMode="auto">
          <a:xfrm>
            <a:off x="1042988" y="2334193"/>
            <a:ext cx="3028950" cy="2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73"/>
          <a:stretch/>
        </p:blipFill>
        <p:spPr bwMode="auto">
          <a:xfrm>
            <a:off x="8190662" y="2690083"/>
            <a:ext cx="2857500" cy="13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72585" y="4617322"/>
            <a:ext cx="684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Ёж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012587" y="4512026"/>
            <a:ext cx="1204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Барсук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  <p:sp>
        <p:nvSpPr>
          <p:cNvPr id="20" name="AutoShape 4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Похожее изображение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0478" y="513748"/>
            <a:ext cx="3311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</a:p>
        </p:txBody>
      </p:sp>
      <p:pic>
        <p:nvPicPr>
          <p:cNvPr id="2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263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3727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05670" y="5214885"/>
            <a:ext cx="1666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Берлога 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8966" y="1033191"/>
            <a:ext cx="10772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Назовите дом медведя, белки, лисы?</a:t>
            </a:r>
            <a:endParaRPr lang="ru-RU" sz="3200" b="1" dirty="0"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7600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99412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523769" y="5212679"/>
            <a:ext cx="1305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Дупло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881330" y="5212680"/>
            <a:ext cx="1389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Нора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7" name="Picture 2" descr="Картинки по запросу картинка медвед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86" y="2334193"/>
            <a:ext cx="3440002" cy="2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011" y="2255736"/>
            <a:ext cx="3102517" cy="2314576"/>
          </a:xfrm>
          <a:prstGeom prst="rect">
            <a:avLst/>
          </a:prstGeom>
        </p:spPr>
      </p:pic>
      <p:pic>
        <p:nvPicPr>
          <p:cNvPr id="3074" name="Picture 2" descr="Картинки по запросу картинка белка на прозрачном фон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2271867"/>
            <a:ext cx="1856993" cy="21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854" y="2209835"/>
            <a:ext cx="3059001" cy="2462178"/>
          </a:xfrm>
          <a:prstGeom prst="rect">
            <a:avLst/>
          </a:prstGeom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7760" y="2271867"/>
            <a:ext cx="2024417" cy="25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546" y="2276222"/>
            <a:ext cx="2949732" cy="2531951"/>
          </a:xfrm>
          <a:prstGeom prst="rect">
            <a:avLst/>
          </a:prstGeom>
        </p:spPr>
      </p:pic>
      <p:sp>
        <p:nvSpPr>
          <p:cNvPr id="2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Похожее изображение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90478" y="513748"/>
            <a:ext cx="3311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</a:p>
        </p:txBody>
      </p:sp>
      <p:pic>
        <p:nvPicPr>
          <p:cNvPr id="2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465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9613" y="462584"/>
            <a:ext cx="5278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Назовите волчью семью</a:t>
            </a:r>
            <a:endParaRPr lang="ru-RU" sz="3200" b="1" dirty="0"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95693" y="4927642"/>
            <a:ext cx="1833382" cy="17912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Волк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Волчица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Волчата 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9242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rgbClr val="009242"/>
              </a:solidFill>
              <a:latin typeface="Georgia" pitchFamily="18" charset="0"/>
            </a:endParaRPr>
          </a:p>
        </p:txBody>
      </p:sp>
      <p:pic>
        <p:nvPicPr>
          <p:cNvPr id="1026" name="Picture 2" descr="Картинки по запросу картинка семья волк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1157589"/>
            <a:ext cx="5278074" cy="3770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картинка семья ли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359" y="1157588"/>
            <a:ext cx="5474296" cy="3770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87686" y="518809"/>
            <a:ext cx="5278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6600"/>
                </a:solidFill>
                <a:latin typeface="Candara" panose="020E0502030303020204" pitchFamily="34" charset="0"/>
              </a:rPr>
              <a:t>Назовите лисью семью</a:t>
            </a:r>
            <a:endParaRPr lang="ru-RU" sz="3200" b="1" dirty="0"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710032" y="4955666"/>
            <a:ext cx="1833382" cy="17912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Лис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Лисица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Лисята 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9242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rgbClr val="009242"/>
              </a:solidFill>
              <a:latin typeface="Georgia" pitchFamily="18" charset="0"/>
            </a:endParaRPr>
          </a:p>
        </p:txBody>
      </p:sp>
      <p:sp>
        <p:nvSpPr>
          <p:cNvPr id="12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Елена\Pictures\klip_249_божьи коровки_adr\1 (10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3454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28115" y="2301329"/>
            <a:ext cx="900000" cy="640080"/>
          </a:xfrm>
          <a:prstGeom prst="rect">
            <a:avLst/>
          </a:prstGeom>
          <a:ln w="28575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3015"/>
            <a:ext cx="10972800" cy="6528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ndara" pitchFamily="34" charset="0"/>
              </a:rPr>
              <a:t>Правила игры</a:t>
            </a:r>
            <a:endParaRPr lang="ru-RU" sz="40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4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62" y="3077892"/>
            <a:ext cx="856599" cy="710135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</p:pic>
      <p:pic>
        <p:nvPicPr>
          <p:cNvPr id="5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27" y="3919782"/>
            <a:ext cx="866419" cy="728573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943626" y="2424354"/>
            <a:ext cx="853357" cy="399010"/>
          </a:xfrm>
          <a:prstGeom prst="ellipse">
            <a:avLst/>
          </a:prstGeom>
          <a:solidFill>
            <a:srgbClr val="FFC000"/>
          </a:solidFill>
          <a:ln>
            <a:solidFill>
              <a:srgbClr val="FF99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2360" y="928007"/>
            <a:ext cx="8119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В</a:t>
            </a:r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ыполните задания Цветика - </a:t>
            </a:r>
            <a:r>
              <a:rPr lang="ru-RU" sz="3200" b="1" cap="none" spc="0" dirty="0" err="1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Семицветика</a:t>
            </a:r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 </a:t>
            </a:r>
            <a:endParaRPr lang="ru-RU" sz="3200" b="1" cap="none" spc="0" dirty="0">
              <a:ln w="0"/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физминутка весёлая заря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8262" y="4780110"/>
            <a:ext cx="889853" cy="667102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670662" y="1565408"/>
            <a:ext cx="49029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ln w="11430"/>
                <a:solidFill>
                  <a:srgbClr val="C00000"/>
                </a:solidFill>
                <a:latin typeface="Candara" pitchFamily="34" charset="0"/>
              </a:rPr>
              <a:t>Управляющие кнопки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0240" y="2730136"/>
            <a:ext cx="468000" cy="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2011" y="3483428"/>
            <a:ext cx="468000" cy="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55073" y="5103223"/>
            <a:ext cx="468000" cy="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6845" y="4288971"/>
            <a:ext cx="468000" cy="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83986" y="5809715"/>
            <a:ext cx="468000" cy="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  <p:sp>
        <p:nvSpPr>
          <p:cNvPr id="19" name="Прямоугольник 18">
            <a:hlinkClick r:id="" action="ppaction://hlinkshowjump?jump=endshow"/>
          </p:cNvPr>
          <p:cNvSpPr/>
          <p:nvPr/>
        </p:nvSpPr>
        <p:spPr>
          <a:xfrm>
            <a:off x="800100" y="5640438"/>
            <a:ext cx="1056128" cy="338554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ru-RU" sz="1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6471" y="5561530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6600"/>
                </a:solidFill>
                <a:latin typeface="Candara" pitchFamily="34" charset="0"/>
              </a:rPr>
              <a:t>ЗАВЕРШЕНИЕ ИГРЫ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76471" y="488282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6600"/>
                </a:solidFill>
                <a:latin typeface="Candara" pitchFamily="34" charset="0"/>
              </a:rPr>
              <a:t>ФИЗМИНУТКА «ВЕСЁЛАЯ ЗАРЯДКА»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76471" y="4054232"/>
            <a:ext cx="289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6600"/>
                </a:solidFill>
                <a:latin typeface="Candara" pitchFamily="34" charset="0"/>
              </a:rPr>
              <a:t>ПРОВЕРКА ОТВЕТА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76471" y="3252595"/>
            <a:ext cx="503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6600"/>
                </a:solidFill>
                <a:latin typeface="Candara" pitchFamily="34" charset="0"/>
              </a:rPr>
              <a:t>ПЕРЕХОД НА СЛАЙД С ЗАДАНИЕМ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76471" y="2505313"/>
            <a:ext cx="3326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006600"/>
                </a:solidFill>
                <a:latin typeface="Candara" pitchFamily="34" charset="0"/>
              </a:rPr>
              <a:t>ВЫБОР РАУНДА ИГРЫ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5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08674" y="6365942"/>
            <a:ext cx="2553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1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" y="6006865"/>
            <a:ext cx="887132" cy="7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087" y="5957567"/>
            <a:ext cx="1130589" cy="87004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9607" y="650842"/>
            <a:ext cx="10772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007033"/>
                </a:solidFill>
                <a:latin typeface="Candara" panose="020E0502030303020204" pitchFamily="34" charset="0"/>
              </a:rPr>
              <a:t>Составьте слова по первым звукам слов-картинок</a:t>
            </a:r>
            <a:endParaRPr lang="ru-RU" sz="3600" b="1" dirty="0">
              <a:solidFill>
                <a:srgbClr val="009242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146489"/>
              </p:ext>
            </p:extLst>
          </p:nvPr>
        </p:nvGraphicFramePr>
        <p:xfrm>
          <a:off x="2099553" y="1403293"/>
          <a:ext cx="7992888" cy="2206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2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22057"/>
              </p:ext>
            </p:extLst>
          </p:nvPr>
        </p:nvGraphicFramePr>
        <p:xfrm>
          <a:off x="1012537" y="4038631"/>
          <a:ext cx="10166919" cy="223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5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 descr="Картинки по запросу картинка бел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853" y="1606640"/>
            <a:ext cx="1111177" cy="10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картинка роз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688" y="1489201"/>
            <a:ext cx="891171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картинка гриб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6006" y="1489201"/>
            <a:ext cx="1020988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картинка иголк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355" y="1540563"/>
            <a:ext cx="1074034" cy="11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картинка ел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987" y="1472205"/>
            <a:ext cx="820744" cy="12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картинка ел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878" y="1497987"/>
            <a:ext cx="820744" cy="12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картинка роз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039" y="4175382"/>
            <a:ext cx="891171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картинка роз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410" y="4175382"/>
            <a:ext cx="891171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картинка иголк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793" y="4245436"/>
            <a:ext cx="1074034" cy="11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картинка утка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7" r="11834"/>
          <a:stretch/>
        </p:blipFill>
        <p:spPr bwMode="auto">
          <a:xfrm>
            <a:off x="9768638" y="4210408"/>
            <a:ext cx="1268974" cy="12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картинка петух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80" y="4188487"/>
            <a:ext cx="1174750" cy="12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картинка нарисованный дом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8235" y="4134444"/>
            <a:ext cx="1218559" cy="13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s://s-media-cache-ak0.pinimg.com/236x/e8/e4/f2/e8e4f2634ecd90390bbfc9255a75b6e8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8145" y="1499644"/>
            <a:ext cx="1147439" cy="13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Картинки по запросу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8720" y="4384095"/>
            <a:ext cx="1287780" cy="862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4441" y="29014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95585" y="2886902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53560" y="2886902"/>
            <a:ext cx="405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52017" y="2886902"/>
            <a:ext cx="519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6618" y="5558196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69036" y="5577637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69580" y="5531120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84663" y="5558196"/>
            <a:ext cx="519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170529" y="5558196"/>
            <a:ext cx="465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52858" y="5558196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47152" y="5558196"/>
            <a:ext cx="530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RU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Picture 2" descr="Похожее изображение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11541638" y="0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40287" y="-27946"/>
            <a:ext cx="3311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СПЕЦЗАДАНИЕ</a:t>
            </a:r>
            <a:endParaRPr lang="ru-RU" sz="2800" dirty="0">
              <a:ln w="0"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464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45" y="5372425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19147" y="870170"/>
            <a:ext cx="79537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М</a:t>
            </a:r>
            <a:r>
              <a:rPr lang="ru-RU" sz="8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Georgia" pitchFamily="18" charset="0"/>
              </a:rPr>
              <a:t>О</a:t>
            </a:r>
            <a:r>
              <a:rPr lang="ru-RU" sz="8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Georgia" pitchFamily="18" charset="0"/>
              </a:rPr>
              <a:t>Л</a:t>
            </a:r>
            <a:r>
              <a:rPr lang="ru-RU" sz="8000" b="1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latin typeface="Georgia" pitchFamily="18" charset="0"/>
              </a:rPr>
              <a:t>О</a:t>
            </a: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Georgia" pitchFamily="18" charset="0"/>
              </a:rPr>
              <a:t>Д</a:t>
            </a:r>
            <a:r>
              <a:rPr lang="ru-RU" sz="8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latin typeface="Georgia" pitchFamily="18" charset="0"/>
              </a:rPr>
              <a:t>Ц</a:t>
            </a:r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  <a:latin typeface="Georgia" pitchFamily="18" charset="0"/>
              </a:rPr>
              <a:t>Ы</a:t>
            </a:r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Georgia" pitchFamily="18" charset="0"/>
              </a:rPr>
              <a:t>!!!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6704" y="4331664"/>
            <a:ext cx="70904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6000" b="1" cap="none" spc="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60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6000" b="1" cap="none" spc="0" dirty="0" smtClean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6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sz="6000" b="1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sz="6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</a:t>
            </a:r>
            <a:r>
              <a:rPr lang="ru-RU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а</a:t>
            </a:r>
            <a:r>
              <a:rPr lang="ru-RU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sz="60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и</a:t>
            </a:r>
            <a:r>
              <a:rPr lang="ru-RU" sz="6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г</a:t>
            </a:r>
            <a:r>
              <a:rPr lang="ru-RU" sz="60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р</a:t>
            </a:r>
            <a:r>
              <a:rPr lang="ru-RU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у</a:t>
            </a:r>
            <a:r>
              <a:rPr lang="ru-RU" sz="6000" b="1" cap="none" spc="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60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  <p:pic>
        <p:nvPicPr>
          <p:cNvPr id="10" name="фанфары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909483" y="6087035"/>
            <a:ext cx="304800" cy="304800"/>
          </a:xfrm>
          <a:prstGeom prst="rect">
            <a:avLst/>
          </a:prstGeom>
        </p:spPr>
      </p:pic>
      <p:pic>
        <p:nvPicPr>
          <p:cNvPr id="11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1410867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424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05450" y="841962"/>
            <a:ext cx="3700141" cy="50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поведения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34140" y="1629822"/>
            <a:ext cx="3700141" cy="503040"/>
          </a:xfrm>
          <a:prstGeom prst="ellipse">
            <a:avLst/>
          </a:prstGeom>
          <a:solidFill>
            <a:srgbClr val="FF9900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сообщества</a:t>
            </a:r>
            <a:endParaRPr lang="ru-RU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05450" y="2417682"/>
            <a:ext cx="3700141" cy="50303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74325" y="3198613"/>
            <a:ext cx="3700141" cy="503039"/>
          </a:xfrm>
          <a:prstGeom prst="ellipse">
            <a:avLst/>
          </a:prstGeom>
          <a:solidFill>
            <a:srgbClr val="00B050"/>
          </a:solidFill>
          <a:ln>
            <a:solidFill>
              <a:srgbClr val="00924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05449" y="3969589"/>
            <a:ext cx="3700141" cy="504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34138" y="4761436"/>
            <a:ext cx="3700141" cy="50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605449" y="5542656"/>
            <a:ext cx="3700141" cy="5040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СПЕЦЗАДАНИЕ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-1381" r="8196" b="7491"/>
          <a:stretch/>
        </p:blipFill>
        <p:spPr bwMode="auto">
          <a:xfrm>
            <a:off x="1057696" y="841962"/>
            <a:ext cx="4493279" cy="47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4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Рисунок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46837" y="2153026"/>
            <a:ext cx="3605444" cy="3862011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7136" y="1229127"/>
            <a:ext cx="4657725" cy="8842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0000"/>
                </a:solidFill>
              </a:rPr>
              <a:t>Не </a:t>
            </a:r>
            <a:r>
              <a:rPr lang="ru-RU" sz="4000" b="1" dirty="0" smtClean="0">
                <a:solidFill>
                  <a:srgbClr val="FF0000"/>
                </a:solidFill>
              </a:rPr>
              <a:t>рвите </a:t>
            </a:r>
            <a:r>
              <a:rPr lang="ru-RU" sz="4000" b="1" dirty="0">
                <a:solidFill>
                  <a:srgbClr val="FF0000"/>
                </a:solidFill>
              </a:rPr>
              <a:t>цветы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16319" y="718467"/>
            <a:ext cx="3759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Правила поведения</a:t>
            </a:r>
            <a:endParaRPr lang="ru-RU" sz="3200" b="1" cap="none" spc="0" dirty="0">
              <a:ln w="0"/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Похожее изображение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3782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dumka.ru/images/858451_rvat-cvety-zaprescheno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446837" y="2110614"/>
            <a:ext cx="3911601" cy="39116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8" descr="Рисунок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22" y="2110613"/>
            <a:ext cx="4353985" cy="39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2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828799" y="1284940"/>
            <a:ext cx="8608423" cy="700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0000"/>
                </a:solidFill>
              </a:rPr>
              <a:t>Не разоряйте птичьи гнёзда</a:t>
            </a:r>
          </a:p>
        </p:txBody>
      </p:sp>
      <p:pic>
        <p:nvPicPr>
          <p:cNvPr id="7171" name="Picture 12" descr="Рисунок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88" y="2156029"/>
            <a:ext cx="2777350" cy="409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ds03.infourok.ru/uploads/ex/1367/000297ee-c02796e8/img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087653" y="2085203"/>
            <a:ext cx="6090713" cy="416839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Прямоугольник 11"/>
          <p:cNvSpPr/>
          <p:nvPr/>
        </p:nvSpPr>
        <p:spPr>
          <a:xfrm>
            <a:off x="4216320" y="718467"/>
            <a:ext cx="3759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Правила поведения</a:t>
            </a:r>
            <a:endParaRPr lang="ru-RU" sz="3200" b="1" cap="none" spc="0" dirty="0">
              <a:ln w="0"/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5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5323" y="1179666"/>
            <a:ext cx="10801351" cy="778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Не забирайте из леса домой животных</a:t>
            </a:r>
          </a:p>
        </p:txBody>
      </p:sp>
      <p:pic>
        <p:nvPicPr>
          <p:cNvPr id="9220" name="Picture 12" descr="Рисунок1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48097" y="2039267"/>
            <a:ext cx="4374461" cy="41186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Похожее изображение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16320" y="718467"/>
            <a:ext cx="3759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Правила поведения</a:t>
            </a:r>
            <a:endParaRPr lang="ru-RU" sz="3200" b="1" cap="none" spc="0" dirty="0">
              <a:ln w="0"/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2" descr="https://fs00.infourok.ru/images/doc/202/230315/640/img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130361" y="1958335"/>
            <a:ext cx="5931274" cy="43579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45922" y="1202925"/>
            <a:ext cx="10348911" cy="7858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FF0000"/>
                </a:solidFill>
              </a:rPr>
              <a:t>Не оставляйте и не закапывайте мусор в лесу</a:t>
            </a:r>
          </a:p>
        </p:txBody>
      </p:sp>
      <p:pic>
        <p:nvPicPr>
          <p:cNvPr id="13316" name="Picture 12" descr="Рисунок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1292" y="2186702"/>
            <a:ext cx="5941866" cy="39761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Похожее изображение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16320" y="718467"/>
            <a:ext cx="3759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Правила поведения</a:t>
            </a:r>
            <a:endParaRPr lang="ru-RU" sz="3200" b="1" cap="none" spc="0" dirty="0">
              <a:ln w="0"/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8" y="5375164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1"/>
          <a:stretch/>
        </p:blipFill>
        <p:spPr>
          <a:xfrm>
            <a:off x="7129462" y="2186702"/>
            <a:ext cx="3672439" cy="3976123"/>
          </a:xfrm>
          <a:prstGeom prst="rect">
            <a:avLst/>
          </a:prstGeom>
        </p:spPr>
      </p:pic>
      <p:pic>
        <p:nvPicPr>
          <p:cNvPr id="15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8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53050" y="238068"/>
            <a:ext cx="1485899" cy="39419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07" y="1379633"/>
            <a:ext cx="9129184" cy="50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28663" y="530799"/>
            <a:ext cx="104870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</a:rPr>
              <a:t>Природные сообщества.		        Куда мы пришли?</a:t>
            </a:r>
            <a:endParaRPr lang="ru-RU" sz="3200" b="1" cap="none" spc="0" dirty="0">
              <a:ln w="0"/>
              <a:solidFill>
                <a:srgbClr val="006600"/>
              </a:solidFill>
              <a:latin typeface="Candara" panose="020E0502030303020204" pitchFamily="34" charset="0"/>
            </a:endParaRPr>
          </a:p>
        </p:txBody>
      </p:sp>
      <p:pic>
        <p:nvPicPr>
          <p:cNvPr id="19" name="Picture 2" descr="Картинки по запросу картинка лес для детей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1406" y="1281789"/>
            <a:ext cx="9129184" cy="51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 картинка хвойный лес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06" y="1291751"/>
            <a:ext cx="9129184" cy="51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07" y="1291751"/>
            <a:ext cx="9129183" cy="51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63" y="5367096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Елена\Pictures\klip_249_божьи коровки_adr\1 (10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4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999412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00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7270" y="1838987"/>
            <a:ext cx="3240000" cy="32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ласточка картинки для дет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39" y="2471737"/>
            <a:ext cx="3020215" cy="19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а синиц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738" y="2209448"/>
            <a:ext cx="2857499" cy="21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артинка голуб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1" y="2227657"/>
            <a:ext cx="2686050" cy="21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Елена\Pictures\klip_249_божьи коровки_adr\1 (10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120" y="5324143"/>
            <a:ext cx="1642941" cy="1247972"/>
          </a:xfrm>
          <a:prstGeom prst="rect">
            <a:avLst/>
          </a:prstGeom>
          <a:noFill/>
        </p:spPr>
      </p:pic>
      <p:pic>
        <p:nvPicPr>
          <p:cNvPr id="11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32" y="5384823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4389" y="513748"/>
            <a:ext cx="14287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Птицы</a:t>
            </a:r>
            <a:endParaRPr lang="ru-RU" sz="3200" b="1" dirty="0">
              <a:ln w="0"/>
              <a:solidFill>
                <a:srgbClr val="0066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4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53049" y="246356"/>
            <a:ext cx="1485899" cy="3941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Похожее изображение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1"/>
          <a:stretch/>
        </p:blipFill>
        <p:spPr bwMode="auto">
          <a:xfrm>
            <a:off x="5770818" y="94975"/>
            <a:ext cx="650362" cy="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25452" y="931147"/>
            <a:ext cx="5341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Назовите перелётную птицу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8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600"/>
      </a:hlink>
      <a:folHlink>
        <a:srgbClr val="339933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8" id="{91087D2B-C321-4DAD-8AAD-2862212FD11A}" vid="{DE584A21-1B37-49D7-9AA8-0D14F048401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Тема33</Template>
  <TotalTime>3214</TotalTime>
  <Words>232</Words>
  <Application>Microsoft Office PowerPoint</Application>
  <PresentationFormat>Широкоэкранный</PresentationFormat>
  <Paragraphs>120</Paragraphs>
  <Slides>21</Slides>
  <Notes>13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Candara</vt:lpstr>
      <vt:lpstr>Georgia</vt:lpstr>
      <vt:lpstr>Times New Roman</vt:lpstr>
      <vt:lpstr>Тема38</vt:lpstr>
      <vt:lpstr>Презентация PowerPoint</vt:lpstr>
      <vt:lpstr>Правила игры</vt:lpstr>
      <vt:lpstr>Презентация PowerPoint</vt:lpstr>
      <vt:lpstr>Не рвите цветы</vt:lpstr>
      <vt:lpstr>Не разоряйте птичьи гнёзда</vt:lpstr>
      <vt:lpstr>Не забирайте из леса домой животных</vt:lpstr>
      <vt:lpstr>Не оставляйте и не закапывайте мусор в лесу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i3</cp:lastModifiedBy>
  <cp:revision>308</cp:revision>
  <cp:lastPrinted>2017-03-25T15:20:34Z</cp:lastPrinted>
  <dcterms:created xsi:type="dcterms:W3CDTF">2017-03-20T10:42:40Z</dcterms:created>
  <dcterms:modified xsi:type="dcterms:W3CDTF">2022-01-23T12:54:32Z</dcterms:modified>
</cp:coreProperties>
</file>